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541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E0E2D-944D-4C50-9E98-75201A71E1BD}" type="datetimeFigureOut">
              <a:rPr lang="en-GB" smtClean="0"/>
              <a:t>03/03/2019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A586B-FCB5-44EB-AC96-7F1833E76D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3431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E0E2D-944D-4C50-9E98-75201A71E1BD}" type="datetimeFigureOut">
              <a:rPr lang="en-GB" smtClean="0"/>
              <a:t>03/03/2019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A586B-FCB5-44EB-AC96-7F1833E76D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7796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E0E2D-944D-4C50-9E98-75201A71E1BD}" type="datetimeFigureOut">
              <a:rPr lang="en-GB" smtClean="0"/>
              <a:t>03/03/2019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A586B-FCB5-44EB-AC96-7F1833E76D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12247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7E0E2D-944D-4C50-9E98-75201A71E1BD}" type="datetimeFigureOut">
              <a:rPr lang="en-GB" smtClean="0"/>
              <a:t>03/03/2019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4A586B-FCB5-44EB-AC96-7F1833E76D7C}" type="slidenum">
              <a:rPr lang="en-GB" smtClean="0"/>
              <a:t>‹#›</a:t>
            </a:fld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7E0E2D-944D-4C50-9E98-75201A71E1BD}" type="datetimeFigureOut">
              <a:rPr lang="en-GB" smtClean="0"/>
              <a:t>03/03/2019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4A586B-FCB5-44EB-AC96-7F1833E76D7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7E0E2D-944D-4C50-9E98-75201A71E1BD}" type="datetimeFigureOut">
              <a:rPr lang="en-GB" smtClean="0"/>
              <a:t>03/03/2019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4A586B-FCB5-44EB-AC96-7F1833E76D7C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7E0E2D-944D-4C50-9E98-75201A71E1BD}" type="datetimeFigureOut">
              <a:rPr lang="en-GB" smtClean="0"/>
              <a:t>03/03/2019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4A586B-FCB5-44EB-AC96-7F1833E76D7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7E0E2D-944D-4C50-9E98-75201A71E1BD}" type="datetimeFigureOut">
              <a:rPr lang="en-GB" smtClean="0"/>
              <a:t>03/03/2019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4A586B-FCB5-44EB-AC96-7F1833E76D7C}" type="slidenum">
              <a:rPr lang="en-GB" smtClean="0"/>
              <a:t>‹#›</a:t>
            </a:fld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7E0E2D-944D-4C50-9E98-75201A71E1BD}" type="datetimeFigureOut">
              <a:rPr lang="en-GB" smtClean="0"/>
              <a:t>03/03/2019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4A586B-FCB5-44EB-AC96-7F1833E76D7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7E0E2D-944D-4C50-9E98-75201A71E1BD}" type="datetimeFigureOut">
              <a:rPr lang="en-GB" smtClean="0"/>
              <a:t>03/03/2019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4A586B-FCB5-44EB-AC96-7F1833E76D7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7E0E2D-944D-4C50-9E98-75201A71E1BD}" type="datetimeFigureOut">
              <a:rPr lang="en-GB" smtClean="0"/>
              <a:t>03/03/2019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4A586B-FCB5-44EB-AC96-7F1833E76D7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E0E2D-944D-4C50-9E98-75201A71E1BD}" type="datetimeFigureOut">
              <a:rPr lang="en-GB" smtClean="0"/>
              <a:t>03/03/2019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A586B-FCB5-44EB-AC96-7F1833E76D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39456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3D7E0E2D-944D-4C50-9E98-75201A71E1BD}" type="datetimeFigureOut">
              <a:rPr lang="en-GB" smtClean="0"/>
              <a:t>03/03/2019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634A586B-FCB5-44EB-AC96-7F1833E76D7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7E0E2D-944D-4C50-9E98-75201A71E1BD}" type="datetimeFigureOut">
              <a:rPr lang="en-GB" smtClean="0"/>
              <a:t>03/03/2019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4A586B-FCB5-44EB-AC96-7F1833E76D7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7E0E2D-944D-4C50-9E98-75201A71E1BD}" type="datetimeFigureOut">
              <a:rPr lang="en-GB" smtClean="0"/>
              <a:t>03/03/2019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4A586B-FCB5-44EB-AC96-7F1833E76D7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E0E2D-944D-4C50-9E98-75201A71E1BD}" type="datetimeFigureOut">
              <a:rPr lang="en-GB" smtClean="0"/>
              <a:t>03/03/2019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A586B-FCB5-44EB-AC96-7F1833E76D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7863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E0E2D-944D-4C50-9E98-75201A71E1BD}" type="datetimeFigureOut">
              <a:rPr lang="en-GB" smtClean="0"/>
              <a:t>03/03/2019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A586B-FCB5-44EB-AC96-7F1833E76D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7992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E0E2D-944D-4C50-9E98-75201A71E1BD}" type="datetimeFigureOut">
              <a:rPr lang="en-GB" smtClean="0"/>
              <a:t>03/03/2019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A586B-FCB5-44EB-AC96-7F1833E76D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2862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E0E2D-944D-4C50-9E98-75201A71E1BD}" type="datetimeFigureOut">
              <a:rPr lang="en-GB" smtClean="0"/>
              <a:t>03/03/2019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A586B-FCB5-44EB-AC96-7F1833E76D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912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E0E2D-944D-4C50-9E98-75201A71E1BD}" type="datetimeFigureOut">
              <a:rPr lang="en-GB" smtClean="0"/>
              <a:t>03/03/2019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A586B-FCB5-44EB-AC96-7F1833E76D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1770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E0E2D-944D-4C50-9E98-75201A71E1BD}" type="datetimeFigureOut">
              <a:rPr lang="en-GB" smtClean="0"/>
              <a:t>03/03/2019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A586B-FCB5-44EB-AC96-7F1833E76D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4559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E0E2D-944D-4C50-9E98-75201A71E1BD}" type="datetimeFigureOut">
              <a:rPr lang="en-GB" smtClean="0"/>
              <a:t>03/03/2019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A586B-FCB5-44EB-AC96-7F1833E76D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2374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E0E2D-944D-4C50-9E98-75201A71E1BD}" type="datetimeFigureOut">
              <a:rPr lang="en-GB" smtClean="0"/>
              <a:t>03/03/2019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4A586B-FCB5-44EB-AC96-7F1833E76D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857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D7E0E2D-944D-4C50-9E98-75201A71E1BD}" type="datetimeFigureOut">
              <a:rPr lang="en-GB" smtClean="0"/>
              <a:t>03/03/2019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634A586B-FCB5-44EB-AC96-7F1833E76D7C}" type="slidenum">
              <a:rPr lang="en-GB" smtClean="0"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Methods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Flow of Control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12745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Simple Method Calls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200" dirty="0" smtClean="0"/>
              <a:t>We  previously looked at </a:t>
            </a:r>
            <a:r>
              <a:rPr lang="en-GB" sz="2200" b="1" u="sng" dirty="0" smtClean="0">
                <a:solidFill>
                  <a:srgbClr val="FFFF00"/>
                </a:solidFill>
              </a:rPr>
              <a:t>simple method calls</a:t>
            </a:r>
          </a:p>
          <a:p>
            <a:endParaRPr lang="en-GB" sz="2200" dirty="0" smtClean="0"/>
          </a:p>
          <a:p>
            <a:r>
              <a:rPr lang="en-GB" sz="2200" dirty="0" smtClean="0"/>
              <a:t>Example used is calling a method within the </a:t>
            </a:r>
            <a:r>
              <a:rPr lang="en-GB" sz="2200" b="1" u="sng" dirty="0">
                <a:solidFill>
                  <a:srgbClr val="FFFF00"/>
                </a:solidFill>
              </a:rPr>
              <a:t>main</a:t>
            </a:r>
            <a:r>
              <a:rPr lang="en-GB" sz="2200" dirty="0" smtClean="0"/>
              <a:t> part of a program</a:t>
            </a:r>
          </a:p>
          <a:p>
            <a:endParaRPr lang="en-GB" sz="2200" dirty="0" smtClean="0"/>
          </a:p>
          <a:p>
            <a:r>
              <a:rPr lang="en-GB" sz="2800" b="1" u="sng" dirty="0">
                <a:solidFill>
                  <a:srgbClr val="FFFF00"/>
                </a:solidFill>
              </a:rPr>
              <a:t>Recursion</a:t>
            </a:r>
            <a:r>
              <a:rPr lang="en-GB" sz="2800" dirty="0" smtClean="0"/>
              <a:t> is when we have a method that contains a line of code that is a further call to the method.</a:t>
            </a:r>
          </a:p>
          <a:p>
            <a:endParaRPr lang="en-GB" sz="2200" dirty="0"/>
          </a:p>
          <a:p>
            <a:r>
              <a:rPr lang="en-GB" sz="2200" dirty="0" smtClean="0"/>
              <a:t>We say that the method “calls itself”!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347929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4729170" cy="914400"/>
          </a:xfrm>
        </p:spPr>
        <p:txBody>
          <a:bodyPr/>
          <a:lstStyle/>
          <a:p>
            <a:r>
              <a:rPr lang="en-GB" sz="3200" dirty="0" smtClean="0"/>
              <a:t>Diagrammatically</a:t>
            </a:r>
            <a:endParaRPr lang="en-GB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475591" y="3331030"/>
            <a:ext cx="2626838" cy="2862322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FFFF00"/>
                </a:solidFill>
              </a:rPr>
              <a:t>MAIN METHOD  {</a:t>
            </a:r>
          </a:p>
          <a:p>
            <a:endParaRPr lang="en-GB" sz="2000" b="1" dirty="0">
              <a:solidFill>
                <a:srgbClr val="FFFF00"/>
              </a:solidFill>
            </a:endParaRPr>
          </a:p>
          <a:p>
            <a:r>
              <a:rPr lang="en-GB" sz="2000" b="1" dirty="0" smtClean="0">
                <a:solidFill>
                  <a:srgbClr val="FFFF00"/>
                </a:solidFill>
              </a:rPr>
              <a:t>   ....</a:t>
            </a:r>
          </a:p>
          <a:p>
            <a:r>
              <a:rPr lang="en-GB" sz="2000" b="1" dirty="0" smtClean="0">
                <a:solidFill>
                  <a:srgbClr val="FFFF00"/>
                </a:solidFill>
              </a:rPr>
              <a:t>   ....</a:t>
            </a:r>
          </a:p>
          <a:p>
            <a:endParaRPr lang="en-GB" sz="2000" b="1" dirty="0">
              <a:solidFill>
                <a:srgbClr val="FFFF00"/>
              </a:solidFill>
            </a:endParaRPr>
          </a:p>
          <a:p>
            <a:r>
              <a:rPr lang="en-GB" sz="2000" b="1" dirty="0" smtClean="0">
                <a:solidFill>
                  <a:srgbClr val="FFFF00"/>
                </a:solidFill>
              </a:rPr>
              <a:t>  Support Method 1;</a:t>
            </a:r>
          </a:p>
          <a:p>
            <a:endParaRPr lang="en-GB" sz="2000" b="1" dirty="0">
              <a:solidFill>
                <a:srgbClr val="FFFF00"/>
              </a:solidFill>
            </a:endParaRPr>
          </a:p>
          <a:p>
            <a:endParaRPr lang="en-GB" sz="2000" b="1" dirty="0">
              <a:solidFill>
                <a:srgbClr val="FFFF00"/>
              </a:solidFill>
            </a:endParaRPr>
          </a:p>
          <a:p>
            <a:r>
              <a:rPr lang="en-GB" sz="2000" b="1" dirty="0" smtClean="0">
                <a:solidFill>
                  <a:srgbClr val="FFFF00"/>
                </a:solidFill>
              </a:rPr>
              <a:t>}</a:t>
            </a:r>
            <a:endParaRPr lang="en-GB" sz="2000" b="1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28370" y="3669585"/>
            <a:ext cx="2678924" cy="2246769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00B050"/>
                </a:solidFill>
              </a:rPr>
              <a:t>Support  Method1 {</a:t>
            </a:r>
          </a:p>
          <a:p>
            <a:endParaRPr lang="en-GB" sz="2000" b="1" dirty="0">
              <a:solidFill>
                <a:srgbClr val="00B050"/>
              </a:solidFill>
            </a:endParaRPr>
          </a:p>
          <a:p>
            <a:r>
              <a:rPr lang="en-GB" sz="2000" b="1" dirty="0" smtClean="0">
                <a:solidFill>
                  <a:srgbClr val="00B050"/>
                </a:solidFill>
              </a:rPr>
              <a:t>   .....</a:t>
            </a:r>
          </a:p>
          <a:p>
            <a:r>
              <a:rPr lang="en-GB" sz="2000" b="1" dirty="0">
                <a:solidFill>
                  <a:srgbClr val="00B050"/>
                </a:solidFill>
              </a:rPr>
              <a:t> </a:t>
            </a:r>
            <a:r>
              <a:rPr lang="en-GB" sz="2000" b="1" dirty="0" smtClean="0">
                <a:solidFill>
                  <a:srgbClr val="00B050"/>
                </a:solidFill>
              </a:rPr>
              <a:t> </a:t>
            </a:r>
            <a:endParaRPr lang="en-GB" sz="2000" b="1" dirty="0">
              <a:solidFill>
                <a:srgbClr val="00B050"/>
              </a:solidFill>
            </a:endParaRPr>
          </a:p>
          <a:p>
            <a:r>
              <a:rPr lang="en-GB" sz="2000" b="1" dirty="0" smtClean="0">
                <a:solidFill>
                  <a:srgbClr val="00B050"/>
                </a:solidFill>
              </a:rPr>
              <a:t>   Support Method 1;</a:t>
            </a:r>
          </a:p>
          <a:p>
            <a:endParaRPr lang="en-GB" sz="2000" b="1" dirty="0" smtClean="0">
              <a:solidFill>
                <a:srgbClr val="00B050"/>
              </a:solidFill>
            </a:endParaRPr>
          </a:p>
          <a:p>
            <a:r>
              <a:rPr lang="en-GB" sz="2000" b="1" dirty="0" smtClean="0">
                <a:solidFill>
                  <a:srgbClr val="00B050"/>
                </a:solidFill>
              </a:rPr>
              <a:t>}</a:t>
            </a:r>
          </a:p>
        </p:txBody>
      </p:sp>
      <p:cxnSp>
        <p:nvCxnSpPr>
          <p:cNvPr id="7" name="Shape 6"/>
          <p:cNvCxnSpPr>
            <a:stCxn id="3" idx="0"/>
            <a:endCxn id="4" idx="0"/>
          </p:cNvCxnSpPr>
          <p:nvPr/>
        </p:nvCxnSpPr>
        <p:spPr>
          <a:xfrm rot="16200000" flipH="1">
            <a:off x="3009143" y="2110896"/>
            <a:ext cx="338555" cy="2778822"/>
          </a:xfrm>
          <a:prstGeom prst="bentConnector3">
            <a:avLst>
              <a:gd name="adj1" fmla="val -67522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lbow Connector 10"/>
          <p:cNvCxnSpPr>
            <a:stCxn id="4" idx="2"/>
            <a:endCxn id="22" idx="2"/>
          </p:cNvCxnSpPr>
          <p:nvPr/>
        </p:nvCxnSpPr>
        <p:spPr>
          <a:xfrm rot="5400000" flipH="1" flipV="1">
            <a:off x="6032845" y="4424871"/>
            <a:ext cx="26470" cy="2956496"/>
          </a:xfrm>
          <a:prstGeom prst="bentConnector3">
            <a:avLst>
              <a:gd name="adj1" fmla="val -863619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156176" y="3643115"/>
            <a:ext cx="2736304" cy="2246769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00B050"/>
                </a:solidFill>
              </a:rPr>
              <a:t>Support </a:t>
            </a:r>
            <a:r>
              <a:rPr lang="en-GB" sz="2000" b="1" dirty="0">
                <a:solidFill>
                  <a:srgbClr val="00B050"/>
                </a:solidFill>
              </a:rPr>
              <a:t>Method1 {</a:t>
            </a:r>
            <a:endParaRPr lang="en-GB" sz="2000" b="1" dirty="0" smtClean="0">
              <a:solidFill>
                <a:srgbClr val="00B050"/>
              </a:solidFill>
            </a:endParaRPr>
          </a:p>
          <a:p>
            <a:endParaRPr lang="en-GB" sz="2000" b="1" dirty="0">
              <a:solidFill>
                <a:srgbClr val="00B050"/>
              </a:solidFill>
            </a:endParaRPr>
          </a:p>
          <a:p>
            <a:r>
              <a:rPr lang="en-GB" sz="2000" b="1" dirty="0" smtClean="0">
                <a:solidFill>
                  <a:srgbClr val="00B050"/>
                </a:solidFill>
              </a:rPr>
              <a:t>   .....</a:t>
            </a:r>
          </a:p>
          <a:p>
            <a:r>
              <a:rPr lang="en-GB" sz="2000" b="1" dirty="0">
                <a:solidFill>
                  <a:srgbClr val="00B050"/>
                </a:solidFill>
              </a:rPr>
              <a:t> </a:t>
            </a:r>
            <a:r>
              <a:rPr lang="en-GB" sz="2000" b="1" dirty="0" smtClean="0">
                <a:solidFill>
                  <a:srgbClr val="00B050"/>
                </a:solidFill>
              </a:rPr>
              <a:t>  </a:t>
            </a:r>
            <a:endParaRPr lang="en-GB" sz="2000" b="1" dirty="0">
              <a:solidFill>
                <a:srgbClr val="00B050"/>
              </a:solidFill>
            </a:endParaRPr>
          </a:p>
          <a:p>
            <a:r>
              <a:rPr lang="en-GB" sz="2000" b="1" dirty="0" smtClean="0">
                <a:solidFill>
                  <a:srgbClr val="00B050"/>
                </a:solidFill>
              </a:rPr>
              <a:t>   Support Method 1;</a:t>
            </a:r>
            <a:endParaRPr lang="en-GB" sz="2000" b="1" dirty="0">
              <a:solidFill>
                <a:srgbClr val="00B050"/>
              </a:solidFill>
            </a:endParaRPr>
          </a:p>
          <a:p>
            <a:endParaRPr lang="en-GB" sz="2000" b="1" dirty="0" smtClean="0">
              <a:solidFill>
                <a:srgbClr val="00B050"/>
              </a:solidFill>
            </a:endParaRPr>
          </a:p>
          <a:p>
            <a:r>
              <a:rPr lang="en-GB" sz="2000" b="1" dirty="0" smtClean="0">
                <a:solidFill>
                  <a:srgbClr val="00B050"/>
                </a:solidFill>
              </a:rPr>
              <a:t>}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792579" y="89804"/>
            <a:ext cx="2825910" cy="2554545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00B050"/>
                </a:solidFill>
              </a:rPr>
              <a:t>Support </a:t>
            </a:r>
            <a:r>
              <a:rPr lang="en-GB" sz="2000" b="1" dirty="0">
                <a:solidFill>
                  <a:srgbClr val="00B050"/>
                </a:solidFill>
              </a:rPr>
              <a:t>Method1 {</a:t>
            </a:r>
            <a:endParaRPr lang="en-GB" sz="2000" b="1" dirty="0" smtClean="0">
              <a:solidFill>
                <a:srgbClr val="00B050"/>
              </a:solidFill>
            </a:endParaRPr>
          </a:p>
          <a:p>
            <a:endParaRPr lang="en-GB" sz="2000" b="1" dirty="0">
              <a:solidFill>
                <a:srgbClr val="00B050"/>
              </a:solidFill>
            </a:endParaRPr>
          </a:p>
          <a:p>
            <a:r>
              <a:rPr lang="en-GB" sz="2000" b="1" dirty="0" smtClean="0">
                <a:solidFill>
                  <a:srgbClr val="00B050"/>
                </a:solidFill>
              </a:rPr>
              <a:t>   .....</a:t>
            </a:r>
          </a:p>
          <a:p>
            <a:r>
              <a:rPr lang="en-GB" sz="2000" b="1" dirty="0">
                <a:solidFill>
                  <a:srgbClr val="00B050"/>
                </a:solidFill>
              </a:rPr>
              <a:t> </a:t>
            </a:r>
            <a:r>
              <a:rPr lang="en-GB" sz="2000" b="1" dirty="0" smtClean="0">
                <a:solidFill>
                  <a:srgbClr val="00B050"/>
                </a:solidFill>
              </a:rPr>
              <a:t>  .....</a:t>
            </a:r>
          </a:p>
          <a:p>
            <a:endParaRPr lang="en-GB" sz="2000" b="1" dirty="0">
              <a:solidFill>
                <a:srgbClr val="00B050"/>
              </a:solidFill>
            </a:endParaRPr>
          </a:p>
          <a:p>
            <a:r>
              <a:rPr lang="en-GB" sz="2000" b="1" dirty="0" smtClean="0">
                <a:solidFill>
                  <a:srgbClr val="00B050"/>
                </a:solidFill>
              </a:rPr>
              <a:t>   Support Method 1;</a:t>
            </a:r>
          </a:p>
          <a:p>
            <a:endParaRPr lang="en-GB" sz="2000" b="1" dirty="0" smtClean="0">
              <a:solidFill>
                <a:srgbClr val="00B050"/>
              </a:solidFill>
            </a:endParaRPr>
          </a:p>
          <a:p>
            <a:r>
              <a:rPr lang="en-GB" sz="2000" b="1" dirty="0" smtClean="0">
                <a:solidFill>
                  <a:srgbClr val="00B050"/>
                </a:solidFill>
              </a:rPr>
              <a:t>}</a:t>
            </a:r>
          </a:p>
        </p:txBody>
      </p:sp>
      <p:cxnSp>
        <p:nvCxnSpPr>
          <p:cNvPr id="32" name="Elbow Connector 31"/>
          <p:cNvCxnSpPr>
            <a:stCxn id="22" idx="0"/>
            <a:endCxn id="25" idx="3"/>
          </p:cNvCxnSpPr>
          <p:nvPr/>
        </p:nvCxnSpPr>
        <p:spPr>
          <a:xfrm rot="5400000" flipH="1" flipV="1">
            <a:off x="6933389" y="1958016"/>
            <a:ext cx="2276038" cy="1094161"/>
          </a:xfrm>
          <a:prstGeom prst="bentConnector4">
            <a:avLst>
              <a:gd name="adj1" fmla="val 21941"/>
              <a:gd name="adj2" fmla="val 120893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975547" y="5343567"/>
            <a:ext cx="642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A</a:t>
            </a:r>
            <a:r>
              <a:rPr lang="en-GB" sz="2000" b="1" baseline="30000" dirty="0" smtClean="0"/>
              <a:t>3</a:t>
            </a:r>
            <a:endParaRPr lang="en-GB" sz="2000" b="1" baseline="30000" dirty="0"/>
          </a:p>
        </p:txBody>
      </p:sp>
      <p:sp>
        <p:nvSpPr>
          <p:cNvPr id="12" name="TextBox 11"/>
          <p:cNvSpPr txBox="1"/>
          <p:nvPr/>
        </p:nvSpPr>
        <p:spPr>
          <a:xfrm>
            <a:off x="5139245" y="5364051"/>
            <a:ext cx="642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A</a:t>
            </a:r>
            <a:r>
              <a:rPr lang="en-GB" sz="2000" b="1" baseline="30000" dirty="0" smtClean="0"/>
              <a:t>2</a:t>
            </a:r>
            <a:endParaRPr lang="en-GB" sz="2000" b="1" baseline="30000" dirty="0"/>
          </a:p>
        </p:txBody>
      </p:sp>
      <p:sp>
        <p:nvSpPr>
          <p:cNvPr id="13" name="TextBox 12"/>
          <p:cNvSpPr txBox="1"/>
          <p:nvPr/>
        </p:nvSpPr>
        <p:spPr>
          <a:xfrm>
            <a:off x="2428860" y="5357826"/>
            <a:ext cx="642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tx2"/>
                </a:solidFill>
              </a:rPr>
              <a:t>A</a:t>
            </a:r>
            <a:r>
              <a:rPr lang="en-GB" sz="2000" b="1" baseline="30000" dirty="0" smtClean="0">
                <a:solidFill>
                  <a:schemeClr val="tx2"/>
                </a:solidFill>
              </a:rPr>
              <a:t>1</a:t>
            </a:r>
            <a:endParaRPr lang="en-GB" sz="2000" b="1" baseline="30000" dirty="0">
              <a:solidFill>
                <a:schemeClr val="tx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715272" y="2000240"/>
            <a:ext cx="642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A</a:t>
            </a:r>
            <a:r>
              <a:rPr lang="en-GB" sz="2000" b="1" baseline="30000" dirty="0" smtClean="0"/>
              <a:t>4</a:t>
            </a:r>
            <a:endParaRPr lang="en-GB" sz="2000" b="1" baseline="30000" dirty="0"/>
          </a:p>
        </p:txBody>
      </p:sp>
    </p:spTree>
    <p:extLst>
      <p:ext uri="{BB962C8B-B14F-4D97-AF65-F5344CB8AC3E}">
        <p14:creationId xmlns:p14="http://schemas.microsoft.com/office/powerpoint/2010/main" val="27242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371600" y="512763"/>
            <a:ext cx="7772400" cy="914400"/>
          </a:xfrm>
        </p:spPr>
        <p:txBody>
          <a:bodyPr/>
          <a:lstStyle/>
          <a:p>
            <a:r>
              <a:rPr lang="en-GB" sz="3200" dirty="0" smtClean="0"/>
              <a:t>Method Calling</a:t>
            </a:r>
            <a:endParaRPr lang="en-GB" sz="3200" dirty="0"/>
          </a:p>
        </p:txBody>
      </p:sp>
      <p:grpSp>
        <p:nvGrpSpPr>
          <p:cNvPr id="4" name="Canvas 77"/>
          <p:cNvGrpSpPr/>
          <p:nvPr/>
        </p:nvGrpSpPr>
        <p:grpSpPr>
          <a:xfrm>
            <a:off x="467544" y="1704576"/>
            <a:ext cx="8136903" cy="4676751"/>
            <a:chOff x="0" y="0"/>
            <a:chExt cx="5731510" cy="3448050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5731510" cy="3448050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</p:sp>
        <p:sp>
          <p:nvSpPr>
            <p:cNvPr id="6" name="Text Box 79"/>
            <p:cNvSpPr txBox="1">
              <a:spLocks noChangeArrowheads="1"/>
            </p:cNvSpPr>
            <p:nvPr/>
          </p:nvSpPr>
          <p:spPr bwMode="auto">
            <a:xfrm>
              <a:off x="114630" y="342337"/>
              <a:ext cx="2271509" cy="286766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GB" sz="2000" b="1" dirty="0">
                  <a:solidFill>
                    <a:schemeClr val="bg1"/>
                  </a:solidFill>
                  <a:effectLst/>
                  <a:latin typeface="Calibri"/>
                  <a:ea typeface="Times New Roman"/>
                  <a:cs typeface="Times New Roman"/>
                </a:rPr>
                <a:t>main()</a:t>
              </a:r>
              <a:r>
                <a:rPr lang="en-GB" sz="2000" dirty="0">
                  <a:solidFill>
                    <a:schemeClr val="bg1"/>
                  </a:solidFill>
                  <a:effectLst/>
                  <a:latin typeface="Calibri"/>
                  <a:ea typeface="Times New Roman"/>
                  <a:cs typeface="Times New Roman"/>
                </a:rPr>
                <a:t> {</a:t>
              </a: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GB" sz="2000" dirty="0">
                  <a:solidFill>
                    <a:schemeClr val="bg1"/>
                  </a:solidFill>
                  <a:effectLst/>
                  <a:latin typeface="Calibri"/>
                  <a:ea typeface="Times New Roman"/>
                  <a:cs typeface="Times New Roman"/>
                </a:rPr>
                <a:t>	.....</a:t>
              </a: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GB" sz="2000" dirty="0">
                  <a:solidFill>
                    <a:schemeClr val="bg1"/>
                  </a:solidFill>
                  <a:effectLst/>
                  <a:latin typeface="Calibri"/>
                  <a:ea typeface="Times New Roman"/>
                  <a:cs typeface="Times New Roman"/>
                </a:rPr>
                <a:t>	.....</a:t>
              </a: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GB" sz="2000" dirty="0">
                  <a:solidFill>
                    <a:schemeClr val="bg1"/>
                  </a:solidFill>
                  <a:effectLst/>
                  <a:latin typeface="Calibri"/>
                  <a:ea typeface="Times New Roman"/>
                  <a:cs typeface="Times New Roman"/>
                </a:rPr>
                <a:t>	</a:t>
              </a:r>
              <a:r>
                <a:rPr lang="en-GB" sz="2000" b="1" dirty="0" err="1">
                  <a:solidFill>
                    <a:schemeClr val="bg1"/>
                  </a:solidFill>
                  <a:effectLst/>
                  <a:latin typeface="Calibri"/>
                  <a:ea typeface="Times New Roman"/>
                  <a:cs typeface="Times New Roman"/>
                </a:rPr>
                <a:t>supportMethod</a:t>
              </a:r>
              <a:r>
                <a:rPr lang="en-GB" sz="2000" b="1" dirty="0">
                  <a:solidFill>
                    <a:schemeClr val="bg1"/>
                  </a:solidFill>
                  <a:effectLst/>
                  <a:latin typeface="Calibri"/>
                  <a:ea typeface="Times New Roman"/>
                  <a:cs typeface="Times New Roman"/>
                </a:rPr>
                <a:t> ();</a:t>
              </a:r>
              <a:endParaRPr lang="en-GB" sz="2000" dirty="0">
                <a:solidFill>
                  <a:schemeClr val="bg1"/>
                </a:solidFill>
                <a:effectLst/>
                <a:latin typeface="Calibri"/>
                <a:ea typeface="Times New Roman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GB" sz="2000" dirty="0">
                  <a:solidFill>
                    <a:schemeClr val="bg1"/>
                  </a:solidFill>
                  <a:effectLst/>
                  <a:latin typeface="Calibri"/>
                  <a:ea typeface="Times New Roman"/>
                  <a:cs typeface="Times New Roman"/>
                </a:rPr>
                <a:t>	.....</a:t>
              </a: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GB" sz="2000" dirty="0">
                  <a:solidFill>
                    <a:schemeClr val="bg1"/>
                  </a:solidFill>
                  <a:effectLst/>
                  <a:latin typeface="Calibri"/>
                  <a:ea typeface="Times New Roman"/>
                  <a:cs typeface="Times New Roman"/>
                </a:rPr>
                <a:t>	.....</a:t>
              </a: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GB" sz="2000" dirty="0">
                  <a:solidFill>
                    <a:schemeClr val="bg1"/>
                  </a:solidFill>
                  <a:effectLst/>
                  <a:latin typeface="Calibri"/>
                  <a:ea typeface="Times New Roman"/>
                  <a:cs typeface="Times New Roman"/>
                </a:rPr>
                <a:t>	</a:t>
              </a:r>
              <a:r>
                <a:rPr lang="en-GB" sz="2000" dirty="0" smtClean="0">
                  <a:solidFill>
                    <a:schemeClr val="bg1"/>
                  </a:solidFill>
                  <a:effectLst/>
                  <a:latin typeface="Calibri"/>
                  <a:ea typeface="Times New Roman"/>
                  <a:cs typeface="Times New Roman"/>
                </a:rPr>
                <a:t>.....</a:t>
              </a:r>
              <a:endParaRPr lang="en-GB" sz="2000" dirty="0">
                <a:solidFill>
                  <a:schemeClr val="bg1"/>
                </a:solidFill>
                <a:effectLst/>
                <a:latin typeface="Calibri"/>
                <a:ea typeface="Times New Roman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GB" sz="2000" dirty="0">
                  <a:solidFill>
                    <a:schemeClr val="bg1"/>
                  </a:solidFill>
                  <a:effectLst/>
                  <a:latin typeface="Calibri"/>
                  <a:ea typeface="Times New Roman"/>
                  <a:cs typeface="Times New Roman"/>
                </a:rPr>
                <a:t>}</a:t>
              </a:r>
            </a:p>
          </p:txBody>
        </p:sp>
        <p:sp>
          <p:nvSpPr>
            <p:cNvPr id="7" name="Text Box 80"/>
            <p:cNvSpPr txBox="1">
              <a:spLocks noChangeArrowheads="1"/>
            </p:cNvSpPr>
            <p:nvPr/>
          </p:nvSpPr>
          <p:spPr bwMode="auto">
            <a:xfrm>
              <a:off x="3067950" y="276258"/>
              <a:ext cx="1990108" cy="144736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GB" sz="2000" b="1" dirty="0">
                  <a:solidFill>
                    <a:schemeClr val="bg1"/>
                  </a:solidFill>
                  <a:effectLst/>
                  <a:latin typeface="Calibri"/>
                  <a:ea typeface="Times New Roman"/>
                  <a:cs typeface="Times New Roman"/>
                </a:rPr>
                <a:t>void  </a:t>
              </a:r>
              <a:r>
                <a:rPr lang="en-GB" sz="2000" b="1" dirty="0" err="1">
                  <a:solidFill>
                    <a:schemeClr val="bg1"/>
                  </a:solidFill>
                  <a:effectLst/>
                  <a:latin typeface="Calibri"/>
                  <a:ea typeface="Times New Roman"/>
                  <a:cs typeface="Times New Roman"/>
                </a:rPr>
                <a:t>supportMethod</a:t>
              </a:r>
              <a:r>
                <a:rPr lang="en-GB" sz="2000" b="1" dirty="0">
                  <a:solidFill>
                    <a:schemeClr val="bg1"/>
                  </a:solidFill>
                  <a:effectLst/>
                  <a:latin typeface="Calibri"/>
                  <a:ea typeface="Times New Roman"/>
                  <a:cs typeface="Times New Roman"/>
                </a:rPr>
                <a:t> () {</a:t>
              </a: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GB" sz="2000" b="1" dirty="0">
                  <a:solidFill>
                    <a:schemeClr val="bg1"/>
                  </a:solidFill>
                  <a:effectLst/>
                  <a:latin typeface="Calibri"/>
                  <a:ea typeface="Times New Roman"/>
                  <a:cs typeface="Times New Roman"/>
                </a:rPr>
                <a:t> </a:t>
              </a: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GB" sz="2000" b="1" dirty="0" smtClean="0">
                  <a:solidFill>
                    <a:schemeClr val="bg1"/>
                  </a:solidFill>
                  <a:effectLst/>
                  <a:latin typeface="Calibri"/>
                  <a:ea typeface="Times New Roman"/>
                  <a:cs typeface="Times New Roman"/>
                </a:rPr>
                <a:t>         **************;</a:t>
              </a:r>
              <a:endParaRPr lang="en-GB" sz="2000" b="1" dirty="0">
                <a:solidFill>
                  <a:schemeClr val="bg1"/>
                </a:solidFill>
                <a:effectLst/>
                <a:latin typeface="Calibri"/>
                <a:ea typeface="Times New Roman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GB" sz="2000" b="1" dirty="0">
                  <a:solidFill>
                    <a:schemeClr val="bg1"/>
                  </a:solidFill>
                  <a:effectLst/>
                  <a:latin typeface="Calibri"/>
                  <a:ea typeface="Times New Roman"/>
                  <a:cs typeface="Times New Roman"/>
                </a:rPr>
                <a:t>}</a:t>
              </a:r>
            </a:p>
          </p:txBody>
        </p:sp>
        <p:cxnSp>
          <p:nvCxnSpPr>
            <p:cNvPr id="8" name="AutoShape 82"/>
            <p:cNvCxnSpPr>
              <a:cxnSpLocks noChangeShapeType="1"/>
            </p:cNvCxnSpPr>
            <p:nvPr/>
          </p:nvCxnSpPr>
          <p:spPr bwMode="auto">
            <a:xfrm>
              <a:off x="533349" y="790560"/>
              <a:ext cx="0" cy="67591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" name="AutoShape 83"/>
            <p:cNvCxnSpPr>
              <a:cxnSpLocks noChangeShapeType="1"/>
            </p:cNvCxnSpPr>
            <p:nvPr/>
          </p:nvCxnSpPr>
          <p:spPr bwMode="auto">
            <a:xfrm>
              <a:off x="533349" y="1723627"/>
              <a:ext cx="0" cy="93386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" name="AutoShape 84"/>
            <p:cNvCxnSpPr>
              <a:cxnSpLocks noChangeShapeType="1"/>
            </p:cNvCxnSpPr>
            <p:nvPr/>
          </p:nvCxnSpPr>
          <p:spPr bwMode="auto">
            <a:xfrm flipV="1">
              <a:off x="1927411" y="504750"/>
              <a:ext cx="1396865" cy="96172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" name="AutoShape 85"/>
            <p:cNvCxnSpPr>
              <a:cxnSpLocks noChangeShapeType="1"/>
            </p:cNvCxnSpPr>
            <p:nvPr/>
          </p:nvCxnSpPr>
          <p:spPr bwMode="auto">
            <a:xfrm>
              <a:off x="3324276" y="656809"/>
              <a:ext cx="0" cy="72448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" name="AutoShape 88"/>
            <p:cNvCxnSpPr>
              <a:cxnSpLocks noChangeShapeType="1"/>
            </p:cNvCxnSpPr>
            <p:nvPr/>
          </p:nvCxnSpPr>
          <p:spPr bwMode="auto">
            <a:xfrm flipH="1">
              <a:off x="1250384" y="1523798"/>
              <a:ext cx="1874085" cy="43049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" name="Oval 12"/>
            <p:cNvSpPr>
              <a:spLocks noChangeArrowheads="1"/>
            </p:cNvSpPr>
            <p:nvPr/>
          </p:nvSpPr>
          <p:spPr bwMode="auto">
            <a:xfrm>
              <a:off x="209359" y="999942"/>
              <a:ext cx="238017" cy="2380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GB" sz="1200" b="1" dirty="0">
                  <a:solidFill>
                    <a:schemeClr val="bg1"/>
                  </a:solidFill>
                  <a:effectLst/>
                  <a:latin typeface="Calibri"/>
                  <a:ea typeface="Times New Roman"/>
                  <a:cs typeface="Times New Roman"/>
                </a:rPr>
                <a:t>1</a:t>
              </a:r>
              <a:endParaRPr lang="en-GB" sz="2000" b="1" dirty="0">
                <a:solidFill>
                  <a:schemeClr val="bg1"/>
                </a:solidFill>
                <a:effectLst/>
                <a:latin typeface="Calibri"/>
                <a:ea typeface="Times New Roman"/>
                <a:cs typeface="Times New Roman"/>
              </a:endParaRPr>
            </a:p>
          </p:txBody>
        </p:sp>
        <p:sp>
          <p:nvSpPr>
            <p:cNvPr id="14" name="Oval 13"/>
            <p:cNvSpPr>
              <a:spLocks noChangeArrowheads="1"/>
            </p:cNvSpPr>
            <p:nvPr/>
          </p:nvSpPr>
          <p:spPr bwMode="auto">
            <a:xfrm>
              <a:off x="2267131" y="761899"/>
              <a:ext cx="238017" cy="2380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GB" sz="1200" b="1" dirty="0">
                  <a:solidFill>
                    <a:schemeClr val="bg1"/>
                  </a:solidFill>
                  <a:effectLst/>
                  <a:latin typeface="Calibri"/>
                  <a:ea typeface="Times New Roman"/>
                  <a:cs typeface="Times New Roman"/>
                </a:rPr>
                <a:t>2</a:t>
              </a:r>
              <a:endParaRPr lang="en-GB" sz="1200" dirty="0">
                <a:solidFill>
                  <a:schemeClr val="bg1"/>
                </a:solidFill>
                <a:effectLst/>
                <a:latin typeface="Calibri"/>
                <a:ea typeface="Times New Roman"/>
                <a:cs typeface="Times New Roman"/>
              </a:endParaRPr>
            </a:p>
          </p:txBody>
        </p:sp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3400696" y="714131"/>
              <a:ext cx="238017" cy="2380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GB" sz="1200" b="1" dirty="0">
                  <a:solidFill>
                    <a:schemeClr val="bg1"/>
                  </a:solidFill>
                  <a:effectLst/>
                  <a:latin typeface="Calibri"/>
                  <a:ea typeface="Times New Roman"/>
                  <a:cs typeface="Times New Roman"/>
                </a:rPr>
                <a:t>3</a:t>
              </a:r>
              <a:endParaRPr lang="en-GB" sz="2000" dirty="0">
                <a:solidFill>
                  <a:schemeClr val="bg1"/>
                </a:solidFill>
                <a:effectLst/>
                <a:latin typeface="Calibri"/>
                <a:ea typeface="Times New Roman"/>
                <a:cs typeface="Times New Roman"/>
              </a:endParaRPr>
            </a:p>
          </p:txBody>
        </p:sp>
        <p:sp>
          <p:nvSpPr>
            <p:cNvPr id="16" name="Oval 15"/>
            <p:cNvSpPr>
              <a:spLocks noChangeArrowheads="1"/>
            </p:cNvSpPr>
            <p:nvPr/>
          </p:nvSpPr>
          <p:spPr bwMode="auto">
            <a:xfrm>
              <a:off x="2621011" y="1717046"/>
              <a:ext cx="237221" cy="237247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GB" sz="1200" b="1" dirty="0">
                  <a:solidFill>
                    <a:schemeClr val="bg1"/>
                  </a:solidFill>
                  <a:effectLst/>
                  <a:latin typeface="Calibri"/>
                  <a:ea typeface="Times New Roman"/>
                  <a:cs typeface="Times New Roman"/>
                </a:rPr>
                <a:t>4</a:t>
              </a:r>
              <a:endParaRPr lang="en-GB" sz="2000" dirty="0">
                <a:solidFill>
                  <a:schemeClr val="bg1"/>
                </a:solidFill>
                <a:effectLst/>
                <a:latin typeface="Calibri"/>
                <a:ea typeface="Times New Roman"/>
                <a:cs typeface="Times New Roman"/>
              </a:endParaRPr>
            </a:p>
          </p:txBody>
        </p:sp>
        <p:sp>
          <p:nvSpPr>
            <p:cNvPr id="17" name="Oval 16"/>
            <p:cNvSpPr>
              <a:spLocks noChangeArrowheads="1"/>
            </p:cNvSpPr>
            <p:nvPr/>
          </p:nvSpPr>
          <p:spPr bwMode="auto">
            <a:xfrm>
              <a:off x="209359" y="2030308"/>
              <a:ext cx="238017" cy="23804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GB" sz="1200" b="1" dirty="0">
                  <a:solidFill>
                    <a:schemeClr val="bg1"/>
                  </a:solidFill>
                  <a:effectLst/>
                  <a:latin typeface="Calibri"/>
                  <a:ea typeface="Times New Roman"/>
                  <a:cs typeface="Times New Roman"/>
                </a:rPr>
                <a:t>5</a:t>
              </a:r>
              <a:endParaRPr lang="en-GB" sz="1200" dirty="0">
                <a:solidFill>
                  <a:schemeClr val="bg1"/>
                </a:solidFill>
                <a:effectLst/>
                <a:latin typeface="Calibri"/>
                <a:ea typeface="Times New Roman"/>
                <a:cs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6500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Explanation - 1</a:t>
            </a:r>
            <a:endParaRPr lang="en-GB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9680502"/>
              </p:ext>
            </p:extLst>
          </p:nvPr>
        </p:nvGraphicFramePr>
        <p:xfrm>
          <a:off x="683568" y="1628800"/>
          <a:ext cx="8064896" cy="48245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064896"/>
              </a:tblGrid>
              <a:tr h="31052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dirty="0">
                          <a:effectLst/>
                        </a:rPr>
                        <a:t>Control starts with the </a:t>
                      </a:r>
                      <a:r>
                        <a:rPr lang="en-GB" sz="2200" dirty="0">
                          <a:solidFill>
                            <a:srgbClr val="FFFF00"/>
                          </a:solidFill>
                          <a:effectLst/>
                        </a:rPr>
                        <a:t>main </a:t>
                      </a:r>
                      <a:r>
                        <a:rPr lang="en-GB" sz="2200" dirty="0" smtClean="0">
                          <a:solidFill>
                            <a:srgbClr val="FFFF00"/>
                          </a:solidFill>
                          <a:effectLst/>
                        </a:rPr>
                        <a:t>( ) </a:t>
                      </a:r>
                      <a:r>
                        <a:rPr lang="en-GB" sz="2200" dirty="0">
                          <a:effectLst/>
                        </a:rPr>
                        <a:t>method. </a:t>
                      </a:r>
                      <a:endParaRPr lang="en-GB" sz="22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dirty="0" smtClean="0">
                          <a:effectLst/>
                        </a:rPr>
                        <a:t>Code </a:t>
                      </a:r>
                      <a:r>
                        <a:rPr lang="en-GB" sz="2200" dirty="0">
                          <a:effectLst/>
                        </a:rPr>
                        <a:t>within the </a:t>
                      </a:r>
                      <a:r>
                        <a:rPr lang="en-GB" sz="2200" dirty="0" smtClean="0">
                          <a:solidFill>
                            <a:srgbClr val="FFFF00"/>
                          </a:solidFill>
                          <a:effectLst/>
                        </a:rPr>
                        <a:t>main ( ) </a:t>
                      </a:r>
                      <a:r>
                        <a:rPr lang="en-GB" sz="2200" dirty="0">
                          <a:effectLst/>
                        </a:rPr>
                        <a:t>method is performed in a </a:t>
                      </a:r>
                      <a:r>
                        <a:rPr lang="en-GB" sz="2200" dirty="0" smtClean="0">
                          <a:effectLst/>
                        </a:rPr>
                        <a:t>“line </a:t>
                      </a:r>
                      <a:r>
                        <a:rPr lang="en-GB" sz="2200" dirty="0">
                          <a:effectLst/>
                        </a:rPr>
                        <a:t>by </a:t>
                      </a:r>
                      <a:r>
                        <a:rPr lang="en-GB" sz="2200" dirty="0" smtClean="0">
                          <a:effectLst/>
                        </a:rPr>
                        <a:t>line” </a:t>
                      </a:r>
                      <a:r>
                        <a:rPr lang="en-GB" sz="2200" dirty="0">
                          <a:effectLst/>
                        </a:rPr>
                        <a:t>manner until we reach the call to perform the method </a:t>
                      </a:r>
                      <a:r>
                        <a:rPr lang="en-GB" sz="2200" dirty="0" err="1" smtClean="0">
                          <a:solidFill>
                            <a:srgbClr val="FFFF00"/>
                          </a:solidFill>
                          <a:effectLst/>
                        </a:rPr>
                        <a:t>supportMethod</a:t>
                      </a:r>
                      <a:r>
                        <a:rPr lang="en-GB" sz="2200" dirty="0" smtClean="0">
                          <a:solidFill>
                            <a:srgbClr val="FFFF00"/>
                          </a:solidFill>
                          <a:effectLst/>
                        </a:rPr>
                        <a:t> ( )</a:t>
                      </a:r>
                      <a:endParaRPr lang="en-GB" sz="2200" dirty="0">
                        <a:solidFill>
                          <a:srgbClr val="FFFF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17193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dirty="0">
                          <a:effectLst/>
                        </a:rPr>
                        <a:t>Following the call to perform the method </a:t>
                      </a:r>
                      <a:r>
                        <a:rPr lang="en-GB" sz="2200" dirty="0" err="1" smtClean="0">
                          <a:solidFill>
                            <a:srgbClr val="FFFF00"/>
                          </a:solidFill>
                          <a:effectLst/>
                        </a:rPr>
                        <a:t>supportMethod</a:t>
                      </a:r>
                      <a:r>
                        <a:rPr lang="en-GB" sz="2200" dirty="0" smtClean="0">
                          <a:solidFill>
                            <a:srgbClr val="FFFF00"/>
                          </a:solidFill>
                          <a:effectLst/>
                        </a:rPr>
                        <a:t> ( ) </a:t>
                      </a:r>
                      <a:r>
                        <a:rPr lang="en-GB" sz="2200" dirty="0">
                          <a:effectLst/>
                        </a:rPr>
                        <a:t>control is passed to this method.</a:t>
                      </a:r>
                      <a:endParaRPr lang="en-GB" sz="2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1282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Explanation - 2</a:t>
            </a:r>
            <a:endParaRPr lang="en-GB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1444730"/>
              </p:ext>
            </p:extLst>
          </p:nvPr>
        </p:nvGraphicFramePr>
        <p:xfrm>
          <a:off x="755576" y="1700808"/>
          <a:ext cx="8064896" cy="48245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064896"/>
              </a:tblGrid>
              <a:tr h="16985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dirty="0">
                          <a:effectLst/>
                        </a:rPr>
                        <a:t>Code within the </a:t>
                      </a:r>
                      <a:r>
                        <a:rPr lang="en-GB" sz="2200" dirty="0" err="1" smtClean="0">
                          <a:solidFill>
                            <a:srgbClr val="FFFF00"/>
                          </a:solidFill>
                          <a:effectLst/>
                        </a:rPr>
                        <a:t>supportMethod</a:t>
                      </a:r>
                      <a:r>
                        <a:rPr lang="en-GB" sz="2200" dirty="0" smtClean="0">
                          <a:solidFill>
                            <a:srgbClr val="FFFF00"/>
                          </a:solidFill>
                          <a:effectLst/>
                        </a:rPr>
                        <a:t> ( ) </a:t>
                      </a:r>
                      <a:r>
                        <a:rPr lang="en-GB" sz="2200" dirty="0">
                          <a:effectLst/>
                        </a:rPr>
                        <a:t>method is performed in a </a:t>
                      </a:r>
                      <a:r>
                        <a:rPr lang="en-GB" sz="2200" dirty="0" smtClean="0">
                          <a:effectLst/>
                        </a:rPr>
                        <a:t>“line </a:t>
                      </a:r>
                      <a:r>
                        <a:rPr lang="en-GB" sz="2200" dirty="0">
                          <a:effectLst/>
                        </a:rPr>
                        <a:t>by </a:t>
                      </a:r>
                      <a:r>
                        <a:rPr lang="en-GB" sz="2200" dirty="0" smtClean="0">
                          <a:effectLst/>
                        </a:rPr>
                        <a:t>line” manner </a:t>
                      </a:r>
                      <a:r>
                        <a:rPr lang="en-GB" sz="2200" dirty="0">
                          <a:effectLst/>
                        </a:rPr>
                        <a:t>until we reach the end of the method.</a:t>
                      </a:r>
                      <a:endParaRPr lang="en-GB" sz="2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31260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dirty="0">
                          <a:effectLst/>
                        </a:rPr>
                        <a:t>Upon completion of the method </a:t>
                      </a:r>
                      <a:r>
                        <a:rPr lang="en-GB" sz="2200" dirty="0" err="1" smtClean="0">
                          <a:solidFill>
                            <a:srgbClr val="FFFF00"/>
                          </a:solidFill>
                          <a:effectLst/>
                        </a:rPr>
                        <a:t>supportMethod</a:t>
                      </a:r>
                      <a:r>
                        <a:rPr lang="en-GB" sz="2200" baseline="0" dirty="0" smtClean="0">
                          <a:solidFill>
                            <a:srgbClr val="FFFF00"/>
                          </a:solidFill>
                          <a:effectLst/>
                        </a:rPr>
                        <a:t> </a:t>
                      </a:r>
                      <a:r>
                        <a:rPr lang="en-GB" sz="2200" dirty="0" smtClean="0">
                          <a:solidFill>
                            <a:srgbClr val="FFFF00"/>
                          </a:solidFill>
                          <a:effectLst/>
                        </a:rPr>
                        <a:t>( ) </a:t>
                      </a:r>
                      <a:r>
                        <a:rPr lang="en-GB" sz="2200" dirty="0">
                          <a:effectLst/>
                        </a:rPr>
                        <a:t>control is returned to the </a:t>
                      </a:r>
                      <a:r>
                        <a:rPr lang="en-GB" sz="2200" dirty="0" smtClean="0">
                          <a:solidFill>
                            <a:srgbClr val="FFFF00"/>
                          </a:solidFill>
                          <a:effectLst/>
                        </a:rPr>
                        <a:t>main ( ) </a:t>
                      </a:r>
                      <a:r>
                        <a:rPr lang="en-GB" sz="2200" dirty="0">
                          <a:effectLst/>
                        </a:rPr>
                        <a:t>method</a:t>
                      </a:r>
                      <a:r>
                        <a:rPr lang="en-GB" sz="2200" dirty="0" smtClean="0">
                          <a:effectLst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dirty="0" smtClean="0">
                          <a:effectLst/>
                        </a:rPr>
                        <a:t>Strictly speaking: </a:t>
                      </a:r>
                    </a:p>
                    <a:p>
                      <a:pPr marL="441325" inden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dirty="0" smtClean="0">
                          <a:solidFill>
                            <a:srgbClr val="FFFF00"/>
                          </a:solidFill>
                          <a:effectLst/>
                        </a:rPr>
                        <a:t>“Control </a:t>
                      </a:r>
                      <a:r>
                        <a:rPr lang="en-GB" sz="2200" dirty="0">
                          <a:solidFill>
                            <a:srgbClr val="FFFF00"/>
                          </a:solidFill>
                          <a:effectLst/>
                        </a:rPr>
                        <a:t>is returned to the point immediately following the call to the </a:t>
                      </a:r>
                      <a:r>
                        <a:rPr lang="en-GB" sz="2200" dirty="0" smtClean="0">
                          <a:solidFill>
                            <a:srgbClr val="FFFF00"/>
                          </a:solidFill>
                          <a:effectLst/>
                        </a:rPr>
                        <a:t>method”</a:t>
                      </a:r>
                      <a:endParaRPr lang="en-GB" sz="2200" dirty="0">
                        <a:solidFill>
                          <a:srgbClr val="FFFF00"/>
                        </a:solidFill>
                        <a:effectLst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686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Flow of Control</a:t>
            </a:r>
            <a:endParaRPr lang="en-GB" sz="3200" dirty="0"/>
          </a:p>
        </p:txBody>
      </p:sp>
      <p:grpSp>
        <p:nvGrpSpPr>
          <p:cNvPr id="3" name="Canvas 4"/>
          <p:cNvGrpSpPr/>
          <p:nvPr/>
        </p:nvGrpSpPr>
        <p:grpSpPr>
          <a:xfrm>
            <a:off x="945228" y="1866029"/>
            <a:ext cx="7659220" cy="4587308"/>
            <a:chOff x="0" y="0"/>
            <a:chExt cx="5731510" cy="3900806"/>
          </a:xfrm>
        </p:grpSpPr>
        <p:sp>
          <p:nvSpPr>
            <p:cNvPr id="4" name="Rectangle 3"/>
            <p:cNvSpPr/>
            <p:nvPr/>
          </p:nvSpPr>
          <p:spPr>
            <a:xfrm>
              <a:off x="0" y="0"/>
              <a:ext cx="5731510" cy="3900805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</p:sp>
        <p:sp>
          <p:nvSpPr>
            <p:cNvPr id="5" name="Text Box 2"/>
            <p:cNvSpPr txBox="1">
              <a:spLocks noChangeArrowheads="1"/>
            </p:cNvSpPr>
            <p:nvPr/>
          </p:nvSpPr>
          <p:spPr bwMode="auto">
            <a:xfrm>
              <a:off x="114630" y="152052"/>
              <a:ext cx="2294993" cy="374875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GB" sz="2000" b="1" dirty="0" err="1">
                  <a:solidFill>
                    <a:schemeClr val="bg1"/>
                  </a:solidFill>
                  <a:effectLst/>
                  <a:latin typeface="Calibri"/>
                  <a:ea typeface="Times New Roman"/>
                  <a:cs typeface="Times New Roman"/>
                </a:rPr>
                <a:t>int</a:t>
              </a:r>
              <a:r>
                <a:rPr lang="en-GB" sz="2000" b="1" dirty="0">
                  <a:solidFill>
                    <a:schemeClr val="bg1"/>
                  </a:solidFill>
                  <a:effectLst/>
                  <a:latin typeface="Calibri"/>
                  <a:ea typeface="Times New Roman"/>
                  <a:cs typeface="Times New Roman"/>
                </a:rPr>
                <a:t> main()</a:t>
              </a:r>
              <a:r>
                <a:rPr lang="en-GB" sz="2000" dirty="0">
                  <a:solidFill>
                    <a:schemeClr val="bg1"/>
                  </a:solidFill>
                  <a:effectLst/>
                  <a:latin typeface="Calibri"/>
                  <a:ea typeface="Times New Roman"/>
                  <a:cs typeface="Times New Roman"/>
                </a:rPr>
                <a:t> {</a:t>
              </a: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GB" sz="2000" dirty="0">
                  <a:solidFill>
                    <a:schemeClr val="bg1"/>
                  </a:solidFill>
                  <a:effectLst/>
                  <a:latin typeface="Calibri"/>
                  <a:ea typeface="Times New Roman"/>
                  <a:cs typeface="Times New Roman"/>
                </a:rPr>
                <a:t>	.....</a:t>
              </a: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GB" sz="2000" dirty="0">
                  <a:solidFill>
                    <a:schemeClr val="bg1"/>
                  </a:solidFill>
                  <a:effectLst/>
                  <a:latin typeface="Calibri"/>
                  <a:ea typeface="Times New Roman"/>
                  <a:cs typeface="Times New Roman"/>
                </a:rPr>
                <a:t>	.....</a:t>
              </a: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GB" sz="2000" dirty="0">
                  <a:solidFill>
                    <a:schemeClr val="bg1"/>
                  </a:solidFill>
                  <a:effectLst/>
                  <a:latin typeface="Calibri"/>
                  <a:ea typeface="Times New Roman"/>
                  <a:cs typeface="Times New Roman"/>
                </a:rPr>
                <a:t>	</a:t>
              </a:r>
              <a:r>
                <a:rPr lang="en-GB" sz="2000" b="1" dirty="0" err="1">
                  <a:solidFill>
                    <a:schemeClr val="bg1"/>
                  </a:solidFill>
                  <a:effectLst/>
                  <a:latin typeface="Calibri"/>
                  <a:ea typeface="Times New Roman"/>
                  <a:cs typeface="Times New Roman"/>
                </a:rPr>
                <a:t>otherMethod</a:t>
              </a:r>
              <a:r>
                <a:rPr lang="en-GB" sz="2000" b="1" dirty="0">
                  <a:solidFill>
                    <a:schemeClr val="bg1"/>
                  </a:solidFill>
                  <a:effectLst/>
                  <a:latin typeface="Calibri"/>
                  <a:ea typeface="Times New Roman"/>
                  <a:cs typeface="Times New Roman"/>
                </a:rPr>
                <a:t> ();</a:t>
              </a:r>
              <a:endParaRPr lang="en-GB" sz="2000" dirty="0">
                <a:solidFill>
                  <a:schemeClr val="bg1"/>
                </a:solidFill>
                <a:effectLst/>
                <a:latin typeface="Calibri"/>
                <a:ea typeface="Times New Roman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GB" sz="2000" dirty="0">
                  <a:solidFill>
                    <a:schemeClr val="bg1"/>
                  </a:solidFill>
                  <a:effectLst/>
                  <a:latin typeface="Calibri"/>
                  <a:ea typeface="Times New Roman"/>
                  <a:cs typeface="Times New Roman"/>
                </a:rPr>
                <a:t>	</a:t>
              </a:r>
              <a:r>
                <a:rPr lang="en-GB" sz="2000" dirty="0" smtClean="0">
                  <a:solidFill>
                    <a:schemeClr val="bg1"/>
                  </a:solidFill>
                  <a:effectLst/>
                  <a:latin typeface="Calibri"/>
                  <a:ea typeface="Times New Roman"/>
                  <a:cs typeface="Times New Roman"/>
                </a:rPr>
                <a:t>.....</a:t>
              </a:r>
              <a:endParaRPr lang="en-GB" sz="2000" dirty="0">
                <a:solidFill>
                  <a:schemeClr val="bg1"/>
                </a:solidFill>
                <a:effectLst/>
                <a:latin typeface="Calibri"/>
                <a:ea typeface="Times New Roman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GB" sz="2000" dirty="0">
                  <a:solidFill>
                    <a:schemeClr val="bg1"/>
                  </a:solidFill>
                  <a:effectLst/>
                  <a:latin typeface="Calibri"/>
                  <a:ea typeface="Times New Roman"/>
                  <a:cs typeface="Times New Roman"/>
                </a:rPr>
                <a:t>	.....</a:t>
              </a: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GB" sz="2000" dirty="0">
                  <a:solidFill>
                    <a:schemeClr val="bg1"/>
                  </a:solidFill>
                  <a:effectLst/>
                  <a:latin typeface="Calibri"/>
                  <a:ea typeface="Times New Roman"/>
                  <a:cs typeface="Times New Roman"/>
                </a:rPr>
                <a:t>	</a:t>
              </a:r>
              <a:r>
                <a:rPr lang="en-GB" sz="2000" b="1" dirty="0" err="1">
                  <a:solidFill>
                    <a:schemeClr val="bg1"/>
                  </a:solidFill>
                  <a:effectLst/>
                  <a:latin typeface="Calibri"/>
                  <a:ea typeface="Times New Roman"/>
                  <a:cs typeface="Times New Roman"/>
                </a:rPr>
                <a:t>anotherMethod</a:t>
              </a:r>
              <a:r>
                <a:rPr lang="en-GB" sz="2000" b="1" dirty="0">
                  <a:solidFill>
                    <a:schemeClr val="bg1"/>
                  </a:solidFill>
                  <a:effectLst/>
                  <a:latin typeface="Calibri"/>
                  <a:ea typeface="Times New Roman"/>
                  <a:cs typeface="Times New Roman"/>
                </a:rPr>
                <a:t>();</a:t>
              </a:r>
              <a:endParaRPr lang="en-GB" sz="2000" dirty="0">
                <a:solidFill>
                  <a:schemeClr val="bg1"/>
                </a:solidFill>
                <a:effectLst/>
                <a:latin typeface="Calibri"/>
                <a:ea typeface="Times New Roman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GB" sz="2000" dirty="0">
                  <a:solidFill>
                    <a:schemeClr val="bg1"/>
                  </a:solidFill>
                  <a:effectLst/>
                  <a:latin typeface="Calibri"/>
                  <a:ea typeface="Times New Roman"/>
                  <a:cs typeface="Times New Roman"/>
                </a:rPr>
                <a:t>	....</a:t>
              </a: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GB" sz="2000" dirty="0">
                  <a:solidFill>
                    <a:schemeClr val="bg1"/>
                  </a:solidFill>
                  <a:effectLst/>
                  <a:latin typeface="Calibri"/>
                  <a:ea typeface="Times New Roman"/>
                  <a:cs typeface="Times New Roman"/>
                </a:rPr>
                <a:t>}</a:t>
              </a:r>
            </a:p>
          </p:txBody>
        </p:sp>
        <p:sp>
          <p:nvSpPr>
            <p:cNvPr id="6" name="Text Box 5"/>
            <p:cNvSpPr txBox="1">
              <a:spLocks noChangeArrowheads="1"/>
            </p:cNvSpPr>
            <p:nvPr/>
          </p:nvSpPr>
          <p:spPr bwMode="auto">
            <a:xfrm>
              <a:off x="3067950" y="85976"/>
              <a:ext cx="2232483" cy="186442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GB" sz="2000" b="1" dirty="0">
                  <a:solidFill>
                    <a:schemeClr val="bg1"/>
                  </a:solidFill>
                  <a:effectLst/>
                  <a:latin typeface="Calibri"/>
                  <a:ea typeface="Times New Roman"/>
                  <a:cs typeface="Times New Roman"/>
                </a:rPr>
                <a:t>void  </a:t>
              </a:r>
              <a:r>
                <a:rPr lang="en-GB" sz="2000" b="1" dirty="0" err="1">
                  <a:solidFill>
                    <a:schemeClr val="bg1"/>
                  </a:solidFill>
                  <a:effectLst/>
                  <a:latin typeface="Calibri"/>
                  <a:ea typeface="Times New Roman"/>
                  <a:cs typeface="Times New Roman"/>
                </a:rPr>
                <a:t>otherMethod</a:t>
              </a:r>
              <a:r>
                <a:rPr lang="en-GB" sz="2000" b="1" dirty="0">
                  <a:solidFill>
                    <a:schemeClr val="bg1"/>
                  </a:solidFill>
                  <a:effectLst/>
                  <a:latin typeface="Calibri"/>
                  <a:ea typeface="Times New Roman"/>
                  <a:cs typeface="Times New Roman"/>
                </a:rPr>
                <a:t> () {</a:t>
              </a: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GB" sz="2000" b="1" dirty="0">
                  <a:solidFill>
                    <a:schemeClr val="bg1"/>
                  </a:solidFill>
                  <a:effectLst/>
                  <a:latin typeface="Calibri"/>
                  <a:ea typeface="Times New Roman"/>
                  <a:cs typeface="Times New Roman"/>
                </a:rPr>
                <a:t> </a:t>
              </a: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GB" sz="2000" b="1" dirty="0">
                  <a:solidFill>
                    <a:schemeClr val="bg1"/>
                  </a:solidFill>
                  <a:effectLst/>
                  <a:latin typeface="Calibri"/>
                  <a:ea typeface="Times New Roman"/>
                  <a:cs typeface="Times New Roman"/>
                </a:rPr>
                <a:t>	     **************;</a:t>
              </a: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GB" sz="2000" b="1" dirty="0" smtClean="0">
                  <a:solidFill>
                    <a:schemeClr val="bg1"/>
                  </a:solidFill>
                  <a:effectLst/>
                  <a:latin typeface="Calibri"/>
                  <a:ea typeface="Times New Roman"/>
                  <a:cs typeface="Times New Roman"/>
                </a:rPr>
                <a:t>}</a:t>
              </a: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endParaRPr lang="en-GB" sz="2000" b="1" dirty="0">
                <a:solidFill>
                  <a:schemeClr val="bg1"/>
                </a:solidFill>
                <a:effectLst/>
                <a:latin typeface="Calibri"/>
                <a:ea typeface="Times New Roman"/>
                <a:cs typeface="Times New Roman"/>
              </a:endParaRP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3067950" y="2034450"/>
              <a:ext cx="2232483" cy="17054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GB" sz="2000" b="1" dirty="0" smtClean="0">
                  <a:solidFill>
                    <a:schemeClr val="bg1"/>
                  </a:solidFill>
                  <a:latin typeface="Calibri"/>
                  <a:ea typeface="Times New Roman"/>
                  <a:cs typeface="Times New Roman"/>
                </a:rPr>
                <a:t>v</a:t>
              </a:r>
              <a:r>
                <a:rPr lang="en-GB" sz="2000" b="1" dirty="0" smtClean="0">
                  <a:solidFill>
                    <a:schemeClr val="bg1"/>
                  </a:solidFill>
                  <a:effectLst/>
                  <a:latin typeface="Calibri"/>
                  <a:ea typeface="Times New Roman"/>
                  <a:cs typeface="Times New Roman"/>
                </a:rPr>
                <a:t>oid  </a:t>
              </a:r>
              <a:r>
                <a:rPr lang="en-GB" sz="2000" b="1" dirty="0" err="1">
                  <a:solidFill>
                    <a:schemeClr val="bg1"/>
                  </a:solidFill>
                  <a:effectLst/>
                  <a:latin typeface="Calibri"/>
                  <a:ea typeface="Times New Roman"/>
                  <a:cs typeface="Times New Roman"/>
                </a:rPr>
                <a:t>anotherMethod</a:t>
              </a:r>
              <a:r>
                <a:rPr lang="en-GB" sz="2000" b="1" dirty="0">
                  <a:solidFill>
                    <a:schemeClr val="bg1"/>
                  </a:solidFill>
                  <a:effectLst/>
                  <a:latin typeface="Calibri"/>
                  <a:ea typeface="Times New Roman"/>
                  <a:cs typeface="Times New Roman"/>
                </a:rPr>
                <a:t> () </a:t>
              </a:r>
              <a:r>
                <a:rPr lang="en-GB" sz="2000" b="1" dirty="0" smtClean="0">
                  <a:solidFill>
                    <a:schemeClr val="bg1"/>
                  </a:solidFill>
                  <a:effectLst/>
                  <a:latin typeface="Calibri"/>
                  <a:ea typeface="Times New Roman"/>
                  <a:cs typeface="Times New Roman"/>
                </a:rPr>
                <a:t>{</a:t>
              </a:r>
              <a:endParaRPr lang="en-GB" sz="2000" b="1" dirty="0">
                <a:solidFill>
                  <a:schemeClr val="bg1"/>
                </a:solidFill>
                <a:effectLst/>
                <a:latin typeface="Calibri"/>
                <a:ea typeface="Times New Roman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GB" sz="2000" b="1" dirty="0">
                  <a:solidFill>
                    <a:schemeClr val="bg1"/>
                  </a:solidFill>
                  <a:effectLst/>
                  <a:latin typeface="Calibri"/>
                  <a:ea typeface="Times New Roman"/>
                  <a:cs typeface="Times New Roman"/>
                </a:rPr>
                <a:t>	    </a:t>
              </a:r>
              <a:r>
                <a:rPr lang="en-GB" sz="2000" b="1" dirty="0" smtClean="0">
                  <a:solidFill>
                    <a:schemeClr val="bg1"/>
                  </a:solidFill>
                  <a:effectLst/>
                  <a:latin typeface="Calibri"/>
                  <a:ea typeface="Times New Roman"/>
                  <a:cs typeface="Times New Roman"/>
                </a:rPr>
                <a:t>	***********;</a:t>
              </a:r>
              <a:endParaRPr lang="en-GB" sz="2000" b="1" dirty="0">
                <a:solidFill>
                  <a:schemeClr val="bg1"/>
                </a:solidFill>
                <a:effectLst/>
                <a:latin typeface="Calibri"/>
                <a:ea typeface="Times New Roman"/>
                <a:cs typeface="Times New Roman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GB" sz="2000" b="1" dirty="0">
                  <a:solidFill>
                    <a:schemeClr val="bg1"/>
                  </a:solidFill>
                  <a:effectLst/>
                  <a:latin typeface="Calibri"/>
                  <a:ea typeface="Times New Roman"/>
                  <a:cs typeface="Times New Roman"/>
                </a:rPr>
                <a:t>}</a:t>
              </a:r>
            </a:p>
          </p:txBody>
        </p:sp>
        <p:cxnSp>
          <p:nvCxnSpPr>
            <p:cNvPr id="8" name="AutoShape 8"/>
            <p:cNvCxnSpPr>
              <a:cxnSpLocks noChangeShapeType="1"/>
            </p:cNvCxnSpPr>
            <p:nvPr/>
          </p:nvCxnSpPr>
          <p:spPr bwMode="auto">
            <a:xfrm>
              <a:off x="533349" y="600246"/>
              <a:ext cx="0" cy="67587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" name="AutoShape 11"/>
            <p:cNvCxnSpPr>
              <a:cxnSpLocks noChangeShapeType="1"/>
            </p:cNvCxnSpPr>
            <p:nvPr/>
          </p:nvCxnSpPr>
          <p:spPr bwMode="auto">
            <a:xfrm>
              <a:off x="666351" y="1895473"/>
              <a:ext cx="0" cy="93380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" name="AutoShape 13"/>
            <p:cNvCxnSpPr>
              <a:cxnSpLocks noChangeShapeType="1"/>
            </p:cNvCxnSpPr>
            <p:nvPr/>
          </p:nvCxnSpPr>
          <p:spPr bwMode="auto">
            <a:xfrm flipV="1">
              <a:off x="1828511" y="466504"/>
              <a:ext cx="1424304" cy="80961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" name="AutoShape 14"/>
            <p:cNvCxnSpPr>
              <a:cxnSpLocks noChangeShapeType="1"/>
            </p:cNvCxnSpPr>
            <p:nvPr/>
          </p:nvCxnSpPr>
          <p:spPr bwMode="auto">
            <a:xfrm>
              <a:off x="3324276" y="466504"/>
              <a:ext cx="0" cy="72443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" name="AutoShape 15"/>
            <p:cNvCxnSpPr>
              <a:cxnSpLocks noChangeShapeType="1"/>
            </p:cNvCxnSpPr>
            <p:nvPr/>
          </p:nvCxnSpPr>
          <p:spPr bwMode="auto">
            <a:xfrm>
              <a:off x="3325230" y="2356533"/>
              <a:ext cx="796" cy="72363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" name="AutoShape 18"/>
            <p:cNvCxnSpPr>
              <a:cxnSpLocks noChangeShapeType="1"/>
            </p:cNvCxnSpPr>
            <p:nvPr/>
          </p:nvCxnSpPr>
          <p:spPr bwMode="auto">
            <a:xfrm flipV="1">
              <a:off x="2052596" y="2356533"/>
              <a:ext cx="1200219" cy="31551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AutoShape 19"/>
            <p:cNvCxnSpPr>
              <a:cxnSpLocks noChangeShapeType="1"/>
            </p:cNvCxnSpPr>
            <p:nvPr/>
          </p:nvCxnSpPr>
          <p:spPr bwMode="auto">
            <a:xfrm flipH="1">
              <a:off x="1474621" y="1624604"/>
              <a:ext cx="1778194" cy="32579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" name="AutoShape 21"/>
            <p:cNvCxnSpPr>
              <a:cxnSpLocks noChangeShapeType="1"/>
            </p:cNvCxnSpPr>
            <p:nvPr/>
          </p:nvCxnSpPr>
          <p:spPr bwMode="auto">
            <a:xfrm flipH="1">
              <a:off x="1245825" y="3143731"/>
              <a:ext cx="2006990" cy="7562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6" name="Oval 15"/>
            <p:cNvSpPr>
              <a:spLocks noChangeArrowheads="1"/>
            </p:cNvSpPr>
            <p:nvPr/>
          </p:nvSpPr>
          <p:spPr bwMode="auto">
            <a:xfrm>
              <a:off x="209359" y="809616"/>
              <a:ext cx="238017" cy="23802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GB" sz="1200" b="1" dirty="0">
                  <a:solidFill>
                    <a:schemeClr val="bg1"/>
                  </a:solidFill>
                  <a:latin typeface="Calibri"/>
                  <a:ea typeface="Times New Roman"/>
                  <a:cs typeface="Times New Roman"/>
                </a:rPr>
                <a:t>1</a:t>
              </a:r>
              <a:endParaRPr lang="en-GB" sz="2000" b="1" dirty="0">
                <a:solidFill>
                  <a:schemeClr val="bg1"/>
                </a:solidFill>
                <a:latin typeface="Calibri"/>
                <a:ea typeface="Times New Roman"/>
                <a:cs typeface="Times New Roman"/>
              </a:endParaRPr>
            </a:p>
          </p:txBody>
        </p:sp>
        <p:sp>
          <p:nvSpPr>
            <p:cNvPr id="17" name="Oval 16"/>
            <p:cNvSpPr>
              <a:spLocks noChangeArrowheads="1"/>
            </p:cNvSpPr>
            <p:nvPr/>
          </p:nvSpPr>
          <p:spPr bwMode="auto">
            <a:xfrm>
              <a:off x="2052596" y="642836"/>
              <a:ext cx="238017" cy="23802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GB" sz="1200" b="1" dirty="0" smtClean="0">
                  <a:solidFill>
                    <a:schemeClr val="bg1"/>
                  </a:solidFill>
                  <a:latin typeface="Calibri"/>
                  <a:ea typeface="Times New Roman"/>
                  <a:cs typeface="Times New Roman"/>
                </a:rPr>
                <a:t>2</a:t>
              </a:r>
              <a:endParaRPr lang="en-GB" sz="2000" b="1" dirty="0">
                <a:solidFill>
                  <a:schemeClr val="bg1"/>
                </a:solidFill>
                <a:latin typeface="Calibri"/>
                <a:ea typeface="Times New Roman"/>
                <a:cs typeface="Times New Roman"/>
              </a:endParaRPr>
            </a:p>
          </p:txBody>
        </p:sp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3400696" y="523822"/>
              <a:ext cx="238017" cy="23802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GB" sz="1200" b="1" dirty="0" smtClean="0">
                  <a:solidFill>
                    <a:schemeClr val="bg1"/>
                  </a:solidFill>
                  <a:effectLst/>
                  <a:latin typeface="Calibri"/>
                  <a:ea typeface="Times New Roman"/>
                  <a:cs typeface="Times New Roman"/>
                </a:rPr>
                <a:t>3</a:t>
              </a:r>
              <a:endParaRPr lang="en-GB" sz="2000" dirty="0">
                <a:solidFill>
                  <a:schemeClr val="bg1"/>
                </a:solidFill>
                <a:effectLst/>
                <a:latin typeface="Calibri"/>
                <a:ea typeface="Times New Roman"/>
                <a:cs typeface="Times New Roman"/>
              </a:endParaRPr>
            </a:p>
          </p:txBody>
        </p:sp>
        <p:sp>
          <p:nvSpPr>
            <p:cNvPr id="19" name="Oval 18"/>
            <p:cNvSpPr>
              <a:spLocks noChangeArrowheads="1"/>
            </p:cNvSpPr>
            <p:nvPr/>
          </p:nvSpPr>
          <p:spPr bwMode="auto">
            <a:xfrm>
              <a:off x="2643524" y="1386575"/>
              <a:ext cx="236425" cy="23802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GB" sz="1200" b="1" dirty="0" smtClean="0">
                  <a:solidFill>
                    <a:schemeClr val="bg1"/>
                  </a:solidFill>
                  <a:effectLst/>
                  <a:latin typeface="Calibri"/>
                  <a:ea typeface="Times New Roman"/>
                  <a:cs typeface="Times New Roman"/>
                </a:rPr>
                <a:t>4</a:t>
              </a:r>
              <a:endParaRPr lang="en-GB" sz="2000" dirty="0">
                <a:solidFill>
                  <a:schemeClr val="bg1"/>
                </a:solidFill>
                <a:effectLst/>
                <a:latin typeface="Calibri"/>
                <a:ea typeface="Times New Roman"/>
                <a:cs typeface="Times New Roman"/>
              </a:endParaRPr>
            </a:p>
          </p:txBody>
        </p:sp>
        <p:sp>
          <p:nvSpPr>
            <p:cNvPr id="20" name="Oval 19"/>
            <p:cNvSpPr>
              <a:spLocks noChangeArrowheads="1"/>
            </p:cNvSpPr>
            <p:nvPr/>
          </p:nvSpPr>
          <p:spPr bwMode="auto">
            <a:xfrm>
              <a:off x="209358" y="2195994"/>
              <a:ext cx="238017" cy="23802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GB" sz="1200" b="1" dirty="0">
                  <a:solidFill>
                    <a:schemeClr val="bg1"/>
                  </a:solidFill>
                  <a:effectLst/>
                  <a:latin typeface="Calibri"/>
                  <a:ea typeface="Times New Roman"/>
                  <a:cs typeface="Times New Roman"/>
                </a:rPr>
                <a:t>5</a:t>
              </a:r>
              <a:endParaRPr lang="en-GB" sz="2000" dirty="0">
                <a:solidFill>
                  <a:schemeClr val="bg1"/>
                </a:solidFill>
                <a:effectLst/>
                <a:latin typeface="Calibri"/>
                <a:ea typeface="Times New Roman"/>
                <a:cs typeface="Times New Roman"/>
              </a:endParaRPr>
            </a:p>
          </p:txBody>
        </p:sp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2039462" y="2076980"/>
              <a:ext cx="238017" cy="23802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GB" sz="1200" b="1" dirty="0">
                  <a:solidFill>
                    <a:schemeClr val="bg1"/>
                  </a:solidFill>
                  <a:effectLst/>
                  <a:latin typeface="Calibri"/>
                  <a:ea typeface="Times New Roman"/>
                  <a:cs typeface="Times New Roman"/>
                </a:rPr>
                <a:t>6</a:t>
              </a:r>
              <a:endParaRPr lang="en-GB" sz="2000" dirty="0">
                <a:solidFill>
                  <a:schemeClr val="bg1"/>
                </a:solidFill>
                <a:effectLst/>
                <a:latin typeface="Calibri"/>
                <a:ea typeface="Times New Roman"/>
                <a:cs typeface="Times New Roman"/>
              </a:endParaRPr>
            </a:p>
          </p:txBody>
        </p:sp>
        <p:sp>
          <p:nvSpPr>
            <p:cNvPr id="22" name="Oval 21"/>
            <p:cNvSpPr>
              <a:spLocks noChangeArrowheads="1"/>
            </p:cNvSpPr>
            <p:nvPr/>
          </p:nvSpPr>
          <p:spPr bwMode="auto">
            <a:xfrm>
              <a:off x="3400696" y="2553037"/>
              <a:ext cx="238017" cy="23802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GB" sz="1200" b="1" dirty="0">
                  <a:solidFill>
                    <a:schemeClr val="bg1"/>
                  </a:solidFill>
                  <a:effectLst/>
                  <a:latin typeface="Calibri"/>
                  <a:ea typeface="Times New Roman"/>
                  <a:cs typeface="Times New Roman"/>
                </a:rPr>
                <a:t>7</a:t>
              </a:r>
              <a:endParaRPr lang="en-GB" sz="1200" dirty="0">
                <a:solidFill>
                  <a:schemeClr val="bg1"/>
                </a:solidFill>
                <a:effectLst/>
                <a:latin typeface="Calibri"/>
                <a:ea typeface="Times New Roman"/>
                <a:cs typeface="Times New Roman"/>
              </a:endParaRPr>
            </a:p>
          </p:txBody>
        </p:sp>
        <p:sp>
          <p:nvSpPr>
            <p:cNvPr id="23" name="Oval 22"/>
            <p:cNvSpPr>
              <a:spLocks noChangeArrowheads="1"/>
            </p:cNvSpPr>
            <p:nvPr/>
          </p:nvSpPr>
          <p:spPr bwMode="auto">
            <a:xfrm>
              <a:off x="2540663" y="3219360"/>
              <a:ext cx="237221" cy="23882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GB" sz="1200" b="1" dirty="0">
                  <a:solidFill>
                    <a:schemeClr val="bg1"/>
                  </a:solidFill>
                  <a:effectLst/>
                  <a:latin typeface="Calibri"/>
                  <a:ea typeface="Times New Roman"/>
                  <a:cs typeface="Times New Roman"/>
                </a:rPr>
                <a:t>8</a:t>
              </a:r>
              <a:endParaRPr lang="en-GB" sz="2000" dirty="0">
                <a:solidFill>
                  <a:schemeClr val="bg1"/>
                </a:solidFill>
                <a:effectLst/>
                <a:latin typeface="Calibri"/>
                <a:ea typeface="Times New Roman"/>
                <a:cs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58712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Explanation - 1</a:t>
            </a:r>
            <a:endParaRPr lang="en-GB" sz="32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3881350"/>
              </p:ext>
            </p:extLst>
          </p:nvPr>
        </p:nvGraphicFramePr>
        <p:xfrm>
          <a:off x="755576" y="1340768"/>
          <a:ext cx="8208912" cy="54256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08912"/>
              </a:tblGrid>
              <a:tr h="24464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dirty="0">
                          <a:effectLst/>
                        </a:rPr>
                        <a:t>Control starts with the </a:t>
                      </a:r>
                      <a:r>
                        <a:rPr lang="en-GB" sz="2200" dirty="0">
                          <a:solidFill>
                            <a:srgbClr val="FFFF00"/>
                          </a:solidFill>
                          <a:effectLst/>
                        </a:rPr>
                        <a:t>main </a:t>
                      </a:r>
                      <a:r>
                        <a:rPr lang="en-GB" sz="2200" dirty="0" smtClean="0">
                          <a:solidFill>
                            <a:srgbClr val="FFFF00"/>
                          </a:solidFill>
                          <a:effectLst/>
                        </a:rPr>
                        <a:t>( ) </a:t>
                      </a:r>
                      <a:r>
                        <a:rPr lang="en-GB" sz="2200" dirty="0">
                          <a:effectLst/>
                        </a:rPr>
                        <a:t>method. </a:t>
                      </a:r>
                      <a:endParaRPr lang="en-GB" sz="22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dirty="0" smtClean="0">
                          <a:effectLst/>
                        </a:rPr>
                        <a:t>Code </a:t>
                      </a:r>
                      <a:r>
                        <a:rPr lang="en-GB" sz="2200" dirty="0">
                          <a:effectLst/>
                        </a:rPr>
                        <a:t>within the </a:t>
                      </a:r>
                      <a:r>
                        <a:rPr lang="en-GB" sz="2200" dirty="0" smtClean="0">
                          <a:solidFill>
                            <a:srgbClr val="FFFF00"/>
                          </a:solidFill>
                          <a:effectLst/>
                        </a:rPr>
                        <a:t>main ( ) </a:t>
                      </a:r>
                      <a:r>
                        <a:rPr lang="en-GB" sz="2200" dirty="0">
                          <a:effectLst/>
                        </a:rPr>
                        <a:t>method is performed in a line by line manner until we reach the call to perform the method </a:t>
                      </a:r>
                      <a:r>
                        <a:rPr lang="en-GB" sz="2200" dirty="0" err="1" smtClean="0">
                          <a:solidFill>
                            <a:srgbClr val="FFFF00"/>
                          </a:solidFill>
                          <a:effectLst/>
                        </a:rPr>
                        <a:t>otherMethod</a:t>
                      </a:r>
                      <a:r>
                        <a:rPr lang="en-GB" sz="2200" dirty="0" smtClean="0">
                          <a:solidFill>
                            <a:srgbClr val="FFFF00"/>
                          </a:solidFill>
                          <a:effectLst/>
                        </a:rPr>
                        <a:t> ( ).</a:t>
                      </a:r>
                      <a:endParaRPr lang="en-GB" sz="2200" dirty="0">
                        <a:solidFill>
                          <a:srgbClr val="FFFF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13699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dirty="0">
                          <a:effectLst/>
                        </a:rPr>
                        <a:t>Following the call to perform the method </a:t>
                      </a:r>
                      <a:r>
                        <a:rPr lang="en-GB" sz="2200" dirty="0" err="1" smtClean="0">
                          <a:solidFill>
                            <a:srgbClr val="FFFF00"/>
                          </a:solidFill>
                          <a:effectLst/>
                        </a:rPr>
                        <a:t>otherMethod</a:t>
                      </a:r>
                      <a:r>
                        <a:rPr lang="en-GB" sz="2200" dirty="0" smtClean="0">
                          <a:solidFill>
                            <a:srgbClr val="FFFF00"/>
                          </a:solidFill>
                          <a:effectLst/>
                        </a:rPr>
                        <a:t> ( ) </a:t>
                      </a:r>
                      <a:r>
                        <a:rPr lang="en-GB" sz="2200" dirty="0">
                          <a:effectLst/>
                        </a:rPr>
                        <a:t>control is passed to this method</a:t>
                      </a:r>
                      <a:r>
                        <a:rPr lang="en-GB" sz="2200" dirty="0" smtClean="0">
                          <a:effectLst/>
                        </a:rPr>
                        <a:t>.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16092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dirty="0" smtClean="0">
                          <a:effectLst/>
                        </a:rPr>
                        <a:t>Code </a:t>
                      </a:r>
                      <a:r>
                        <a:rPr lang="en-GB" sz="2200" dirty="0">
                          <a:effectLst/>
                        </a:rPr>
                        <a:t>within the </a:t>
                      </a:r>
                      <a:r>
                        <a:rPr lang="en-GB" sz="2200" dirty="0" err="1" smtClean="0">
                          <a:solidFill>
                            <a:srgbClr val="FFFF00"/>
                          </a:solidFill>
                          <a:effectLst/>
                        </a:rPr>
                        <a:t>otherMethod</a:t>
                      </a:r>
                      <a:r>
                        <a:rPr lang="en-GB" sz="2200" dirty="0" smtClean="0">
                          <a:solidFill>
                            <a:srgbClr val="FFFF00"/>
                          </a:solidFill>
                          <a:effectLst/>
                        </a:rPr>
                        <a:t> ( ) </a:t>
                      </a:r>
                      <a:r>
                        <a:rPr lang="en-GB" sz="2200" dirty="0">
                          <a:effectLst/>
                        </a:rPr>
                        <a:t>method is performed </a:t>
                      </a:r>
                      <a:r>
                        <a:rPr lang="en-GB" sz="2200" dirty="0" smtClean="0">
                          <a:effectLst/>
                        </a:rPr>
                        <a:t>in a line </a:t>
                      </a:r>
                      <a:r>
                        <a:rPr lang="en-GB" sz="2200" dirty="0">
                          <a:effectLst/>
                        </a:rPr>
                        <a:t>by line </a:t>
                      </a:r>
                      <a:r>
                        <a:rPr lang="en-GB" sz="2200" dirty="0" smtClean="0">
                          <a:effectLst/>
                        </a:rPr>
                        <a:t>manner until </a:t>
                      </a:r>
                      <a:r>
                        <a:rPr lang="en-GB" sz="2200" dirty="0">
                          <a:effectLst/>
                        </a:rPr>
                        <a:t>we reach the end of the method</a:t>
                      </a:r>
                      <a:r>
                        <a:rPr lang="en-GB" sz="2200" dirty="0" smtClean="0">
                          <a:effectLst/>
                        </a:rPr>
                        <a:t>.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4772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Explanation - 2</a:t>
            </a:r>
            <a:endParaRPr lang="en-GB" sz="32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5629876"/>
              </p:ext>
            </p:extLst>
          </p:nvPr>
        </p:nvGraphicFramePr>
        <p:xfrm>
          <a:off x="755576" y="1340768"/>
          <a:ext cx="7992888" cy="38164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92888"/>
              </a:tblGrid>
              <a:tr h="38164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dirty="0">
                          <a:effectLst/>
                        </a:rPr>
                        <a:t>Upon completion of the method </a:t>
                      </a:r>
                      <a:r>
                        <a:rPr lang="en-GB" sz="2200" dirty="0" err="1" smtClean="0">
                          <a:solidFill>
                            <a:srgbClr val="FFFF00"/>
                          </a:solidFill>
                          <a:effectLst/>
                        </a:rPr>
                        <a:t>otherMethod</a:t>
                      </a:r>
                      <a:r>
                        <a:rPr lang="en-GB" sz="2200" dirty="0" smtClean="0">
                          <a:solidFill>
                            <a:srgbClr val="FFFF00"/>
                          </a:solidFill>
                          <a:effectLst/>
                        </a:rPr>
                        <a:t> ( ) </a:t>
                      </a:r>
                      <a:r>
                        <a:rPr lang="en-GB" sz="2200" dirty="0">
                          <a:effectLst/>
                        </a:rPr>
                        <a:t>control is returned to the </a:t>
                      </a:r>
                      <a:r>
                        <a:rPr lang="en-GB" sz="2200" dirty="0" smtClean="0">
                          <a:solidFill>
                            <a:srgbClr val="FFFF00"/>
                          </a:solidFill>
                          <a:effectLst/>
                        </a:rPr>
                        <a:t>main ( ) </a:t>
                      </a:r>
                      <a:r>
                        <a:rPr lang="en-GB" sz="2200" dirty="0">
                          <a:effectLst/>
                        </a:rPr>
                        <a:t>method</a:t>
                      </a:r>
                      <a:r>
                        <a:rPr lang="en-GB" sz="2200" dirty="0" smtClean="0">
                          <a:effectLst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dirty="0" smtClean="0">
                          <a:effectLst/>
                        </a:rPr>
                        <a:t>ONCE AGAIN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dirty="0" smtClean="0">
                          <a:effectLst/>
                        </a:rPr>
                        <a:t>Strictly </a:t>
                      </a:r>
                      <a:r>
                        <a:rPr lang="en-GB" sz="2200" dirty="0">
                          <a:effectLst/>
                        </a:rPr>
                        <a:t>speaking - control is returned to the point immediately following the call to the method.</a:t>
                      </a:r>
                      <a:endParaRPr lang="en-GB" sz="2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77558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Explanation - 3</a:t>
            </a:r>
            <a:endParaRPr lang="en-GB" sz="32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885296"/>
              </p:ext>
            </p:extLst>
          </p:nvPr>
        </p:nvGraphicFramePr>
        <p:xfrm>
          <a:off x="914400" y="1784350"/>
          <a:ext cx="7992888" cy="42125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92888"/>
              </a:tblGrid>
              <a:tr h="16446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dirty="0">
                          <a:effectLst/>
                        </a:rPr>
                        <a:t>Code within the </a:t>
                      </a:r>
                      <a:r>
                        <a:rPr lang="en-GB" sz="2200" dirty="0" smtClean="0">
                          <a:solidFill>
                            <a:srgbClr val="FFFF00"/>
                          </a:solidFill>
                          <a:effectLst/>
                        </a:rPr>
                        <a:t>main ( ) </a:t>
                      </a:r>
                      <a:r>
                        <a:rPr lang="en-GB" sz="2200" dirty="0">
                          <a:effectLst/>
                        </a:rPr>
                        <a:t>method continues to be performed in a line by line manner until we reach the call to perform the method </a:t>
                      </a:r>
                      <a:r>
                        <a:rPr lang="en-GB" sz="2200" dirty="0" err="1" smtClean="0">
                          <a:solidFill>
                            <a:srgbClr val="FFFF00"/>
                          </a:solidFill>
                          <a:effectLst/>
                        </a:rPr>
                        <a:t>anotherMethod</a:t>
                      </a:r>
                      <a:r>
                        <a:rPr lang="en-GB" sz="2200" dirty="0" smtClean="0">
                          <a:solidFill>
                            <a:srgbClr val="FFFF00"/>
                          </a:solidFill>
                          <a:effectLst/>
                        </a:rPr>
                        <a:t> ( ).</a:t>
                      </a:r>
                      <a:endParaRPr lang="en-GB" sz="2200" dirty="0">
                        <a:solidFill>
                          <a:srgbClr val="FFFF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14566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dirty="0">
                          <a:effectLst/>
                        </a:rPr>
                        <a:t>Following the call to perform the method </a:t>
                      </a:r>
                      <a:r>
                        <a:rPr lang="en-GB" sz="2200" dirty="0" err="1" smtClean="0">
                          <a:solidFill>
                            <a:srgbClr val="FFFF00"/>
                          </a:solidFill>
                          <a:effectLst/>
                        </a:rPr>
                        <a:t>anotherMethod</a:t>
                      </a:r>
                      <a:r>
                        <a:rPr lang="en-GB" sz="2200" dirty="0" smtClean="0">
                          <a:solidFill>
                            <a:srgbClr val="FFFF00"/>
                          </a:solidFill>
                          <a:effectLst/>
                        </a:rPr>
                        <a:t> ( ) </a:t>
                      </a:r>
                      <a:r>
                        <a:rPr lang="en-GB" sz="2200" dirty="0">
                          <a:effectLst/>
                        </a:rPr>
                        <a:t>control is passed to this method.</a:t>
                      </a:r>
                      <a:endParaRPr lang="en-GB" sz="2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11111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dirty="0">
                          <a:effectLst/>
                        </a:rPr>
                        <a:t>Code within the </a:t>
                      </a:r>
                      <a:r>
                        <a:rPr lang="en-GB" sz="2200" dirty="0" err="1" smtClean="0">
                          <a:solidFill>
                            <a:srgbClr val="FFFF00"/>
                          </a:solidFill>
                          <a:effectLst/>
                        </a:rPr>
                        <a:t>anotherMethod</a:t>
                      </a:r>
                      <a:r>
                        <a:rPr lang="en-GB" sz="2200" dirty="0" smtClean="0">
                          <a:solidFill>
                            <a:srgbClr val="FFFF00"/>
                          </a:solidFill>
                          <a:effectLst/>
                        </a:rPr>
                        <a:t> ( ) </a:t>
                      </a:r>
                      <a:r>
                        <a:rPr lang="en-GB" sz="2200" dirty="0">
                          <a:effectLst/>
                        </a:rPr>
                        <a:t>method is performed in a line by line manner until we reach the end of the method.</a:t>
                      </a:r>
                      <a:endParaRPr lang="en-GB" sz="2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56992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Explanation - 4</a:t>
            </a:r>
            <a:endParaRPr lang="en-GB" sz="32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1943518"/>
              </p:ext>
            </p:extLst>
          </p:nvPr>
        </p:nvGraphicFramePr>
        <p:xfrm>
          <a:off x="914400" y="1784350"/>
          <a:ext cx="7992888" cy="28687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92888"/>
              </a:tblGrid>
              <a:tr h="28687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dirty="0">
                          <a:effectLst/>
                        </a:rPr>
                        <a:t>Upon completion of the method </a:t>
                      </a:r>
                      <a:r>
                        <a:rPr lang="en-GB" sz="2200" dirty="0" err="1" smtClean="0">
                          <a:solidFill>
                            <a:srgbClr val="FFFF00"/>
                          </a:solidFill>
                          <a:effectLst/>
                        </a:rPr>
                        <a:t>anotherMethod</a:t>
                      </a:r>
                      <a:r>
                        <a:rPr lang="en-GB" sz="2200" dirty="0" smtClean="0">
                          <a:solidFill>
                            <a:srgbClr val="FFFF00"/>
                          </a:solidFill>
                          <a:effectLst/>
                        </a:rPr>
                        <a:t> ( ) </a:t>
                      </a:r>
                      <a:r>
                        <a:rPr lang="en-GB" sz="2200" dirty="0">
                          <a:effectLst/>
                        </a:rPr>
                        <a:t>control is returned to the </a:t>
                      </a:r>
                      <a:r>
                        <a:rPr lang="en-GB" sz="2200" dirty="0" smtClean="0">
                          <a:solidFill>
                            <a:srgbClr val="FFFF00"/>
                          </a:solidFill>
                          <a:effectLst/>
                        </a:rPr>
                        <a:t>main ( ) </a:t>
                      </a:r>
                      <a:r>
                        <a:rPr lang="en-GB" sz="2200" dirty="0">
                          <a:effectLst/>
                        </a:rPr>
                        <a:t>method</a:t>
                      </a:r>
                      <a:r>
                        <a:rPr lang="en-GB" sz="2200" dirty="0" smtClean="0">
                          <a:effectLst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2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2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dirty="0">
                          <a:effectLst/>
                        </a:rPr>
                        <a:t>Strictly control is returned to the point immediately following the call to the method.</a:t>
                      </a:r>
                      <a:endParaRPr lang="en-GB" sz="2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8101895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502</Words>
  <Application>Microsoft Office PowerPoint</Application>
  <PresentationFormat>On-screen Show (4:3)</PresentationFormat>
  <Paragraphs>119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Metro</vt:lpstr>
      <vt:lpstr>Methods </vt:lpstr>
      <vt:lpstr>Method Calling</vt:lpstr>
      <vt:lpstr>Explanation - 1</vt:lpstr>
      <vt:lpstr>Explanation - 2</vt:lpstr>
      <vt:lpstr>Flow of Control</vt:lpstr>
      <vt:lpstr>Explanation - 1</vt:lpstr>
      <vt:lpstr>Explanation - 2</vt:lpstr>
      <vt:lpstr>Explanation - 3</vt:lpstr>
      <vt:lpstr>Explanation - 4</vt:lpstr>
      <vt:lpstr>Simple Method Calls</vt:lpstr>
      <vt:lpstr>Diagrammatically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Methods</dc:title>
  <dc:creator>user</dc:creator>
  <cp:lastModifiedBy>user</cp:lastModifiedBy>
  <cp:revision>2</cp:revision>
  <dcterms:created xsi:type="dcterms:W3CDTF">2018-10-27T13:09:33Z</dcterms:created>
  <dcterms:modified xsi:type="dcterms:W3CDTF">2019-03-03T18:54:52Z</dcterms:modified>
</cp:coreProperties>
</file>